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8.4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51" r:id="rId2"/>
    <p:sldMasterId id="2147483653" r:id="rId3"/>
  </p:sldMasterIdLst>
  <p:sldIdLst>
    <p:sldId id="256" r:id="rId4"/>
    <p:sldId id="260" r:id="rId5"/>
    <p:sldId id="263" r:id="rId6"/>
  </p:sldIdLst>
  <p:sldSz cx="7556500" cy="10680700"/>
  <p:notesSz cx="7556500" cy="10680700"/>
  <p:custDataLst>
    <p:tags r:id="rId7"/>
  </p:custDataLst>
  <p:defaultTextStyle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slideMaster" Target="slideMasters/slideMaster2.xml" /><Relationship Id="rId3" Type="http://schemas.openxmlformats.org/officeDocument/2006/relationships/slideMaster" Target="slideMasters/slideMaster3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_rels/slideMaster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heme" Target="../theme/theme2.xml" /></Relationships>
</file>

<file path=ppt/slideMasters/_rels/slideMaster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theme" Target="../theme/theme3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/>
  <p:timing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ransition/>
  <p:timing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ransition/>
  <p:timing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image" Target="../media/image2.jpeg" /><Relationship Id="rId3" Type="http://schemas.openxmlformats.org/officeDocument/2006/relationships/hyperlink" Target="mailto:hnstsgxh@163.com" TargetMode="External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3" name="object 1"/>
          <p:cNvSpPr/>
          <p:nvPr/>
        </p:nvSpPr>
        <p:spPr>
          <a:xfrm>
            <a:off x="1143000" y="1977149"/>
            <a:ext cx="1249578" cy="230581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197229" y="976076"/>
            <a:ext cx="5939560" cy="635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</a:pPr>
            <a:r>
              <a:rPr sz="2000" b="1">
                <a:solidFill>
                  <a:srgbClr val="000000"/>
                </a:solidFill>
                <a:latin typeface="SimSun"/>
                <a:cs typeface="SimSun"/>
              </a:rPr>
              <a:t>关于《中国图书馆年鉴》2019</a:t>
            </a:r>
            <a:r>
              <a:rPr sz="20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b="1">
                <a:solidFill>
                  <a:srgbClr val="000000"/>
                </a:solidFill>
                <a:latin typeface="SimSun"/>
                <a:cs typeface="SimSun"/>
              </a:rPr>
              <a:t>年卷约稿的通知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43000" y="2004933"/>
            <a:ext cx="1515567" cy="444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99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SimSun"/>
                <a:cs typeface="SimSun"/>
              </a:rPr>
              <a:t>全省各图书馆：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143000" y="2563733"/>
            <a:ext cx="6134099" cy="2349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4800" marR="0">
              <a:lnSpc>
                <a:spcPts val="1399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SimSun"/>
                <a:cs typeface="SimSun"/>
              </a:rPr>
              <a:t>《中国图书馆年鉴》是由中国图书馆学会、国家图书馆联合主办</a:t>
            </a:r>
          </a:p>
          <a:p>
            <a:pPr marL="0" marR="0">
              <a:lnSpc>
                <a:spcPts val="1399"/>
              </a:lnSpc>
              <a:spcBef>
                <a:spcPts val="1600"/>
              </a:spcBef>
              <a:spcAft>
                <a:spcPct val="0"/>
              </a:spcAft>
            </a:pPr>
            <a:r>
              <a:rPr sz="1400" spc="-16">
                <a:solidFill>
                  <a:srgbClr val="000000"/>
                </a:solidFill>
                <a:latin typeface="SimSun"/>
                <a:cs typeface="SimSun"/>
              </a:rPr>
              <a:t>的集中反映全国图书馆事业年度发展状况的重要载体，也是展示各系</a:t>
            </a:r>
          </a:p>
          <a:p>
            <a:pPr marL="0" marR="0">
              <a:lnSpc>
                <a:spcPts val="1399"/>
              </a:lnSpc>
              <a:spcBef>
                <a:spcPts val="160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SimSun"/>
                <a:cs typeface="SimSun"/>
              </a:rPr>
              <a:t>统、各地区图书馆工作成就的重要平台。《中国图书馆年鉴》2019</a:t>
            </a:r>
          </a:p>
          <a:p>
            <a:pPr marL="0" marR="0">
              <a:lnSpc>
                <a:spcPts val="1399"/>
              </a:lnSpc>
              <a:spcBef>
                <a:spcPts val="160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SimSun"/>
                <a:cs typeface="SimSun"/>
              </a:rPr>
              <a:t>年卷主要反映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SimSun"/>
                <a:cs typeface="SimSun"/>
              </a:rPr>
              <a:t>2018年中国图书馆事业的发展状况，编撰工作现已开</a:t>
            </a:r>
          </a:p>
          <a:p>
            <a:pPr marL="0" marR="0">
              <a:lnSpc>
                <a:spcPts val="1399"/>
              </a:lnSpc>
              <a:spcBef>
                <a:spcPts val="1600"/>
              </a:spcBef>
              <a:spcAft>
                <a:spcPct val="0"/>
              </a:spcAft>
            </a:pPr>
            <a:r>
              <a:rPr sz="1400" spc="-39">
                <a:solidFill>
                  <a:srgbClr val="000000"/>
                </a:solidFill>
                <a:latin typeface="SimSun"/>
                <a:cs typeface="SimSun"/>
              </a:rPr>
              <a:t>始，计划</a:t>
            </a:r>
            <a:r>
              <a:rPr sz="1400" spc="3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SimSun"/>
                <a:cs typeface="SimSun"/>
              </a:rPr>
              <a:t>2019年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SimSun"/>
                <a:cs typeface="SimSun"/>
              </a:rPr>
              <a:t>10</a:t>
            </a:r>
            <a:r>
              <a:rPr sz="1400" spc="-16">
                <a:solidFill>
                  <a:srgbClr val="000000"/>
                </a:solidFill>
                <a:latin typeface="SimSun"/>
                <a:cs typeface="SimSun"/>
              </a:rPr>
              <a:t>月出版发行。希望各单位积极组织撰写，踊跃投</a:t>
            </a:r>
          </a:p>
          <a:p>
            <a:pPr marL="0" marR="0">
              <a:lnSpc>
                <a:spcPts val="1399"/>
              </a:lnSpc>
              <a:spcBef>
                <a:spcPts val="160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SimSun"/>
                <a:cs typeface="SimSun"/>
              </a:rPr>
              <a:t>稿，截稿时间：</a:t>
            </a:r>
            <a:r>
              <a:rPr sz="1400" b="1">
                <a:solidFill>
                  <a:srgbClr val="000000"/>
                </a:solidFill>
                <a:latin typeface="SimSun"/>
                <a:cs typeface="SimSun"/>
              </a:rPr>
              <a:t>2019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b="1">
                <a:solidFill>
                  <a:srgbClr val="000000"/>
                </a:solidFill>
                <a:latin typeface="SimSun"/>
                <a:cs typeface="SimSun"/>
              </a:rPr>
              <a:t>年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b="1">
                <a:solidFill>
                  <a:srgbClr val="000000"/>
                </a:solidFill>
                <a:latin typeface="SimSun"/>
                <a:cs typeface="SimSun"/>
              </a:rPr>
              <a:t>6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b="1">
                <a:solidFill>
                  <a:srgbClr val="000000"/>
                </a:solidFill>
                <a:latin typeface="SimSun"/>
                <a:cs typeface="SimSun"/>
              </a:rPr>
              <a:t>月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b="1">
                <a:solidFill>
                  <a:srgbClr val="000000"/>
                </a:solidFill>
                <a:latin typeface="SimSun"/>
                <a:cs typeface="SimSun"/>
              </a:rPr>
              <a:t>3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b="1">
                <a:solidFill>
                  <a:srgbClr val="000000"/>
                </a:solidFill>
                <a:latin typeface="SimSun"/>
                <a:cs typeface="SimSun"/>
              </a:rPr>
              <a:t>日</a:t>
            </a:r>
            <a:r>
              <a:rPr sz="1400">
                <a:solidFill>
                  <a:srgbClr val="000000"/>
                </a:solidFill>
                <a:latin typeface="SimSun"/>
                <a:cs typeface="SimSun"/>
              </a:rPr>
              <a:t>。具体事项如下：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412240" y="5027532"/>
            <a:ext cx="977900" cy="444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99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SimSun"/>
                <a:cs typeface="SimSun"/>
              </a:rPr>
              <a:t>一、选题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412240" y="5408532"/>
            <a:ext cx="4702810" cy="1206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99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SimSun"/>
                <a:cs typeface="SimSun"/>
              </a:rPr>
              <a:t>1. 各图书馆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SimSun"/>
                <a:cs typeface="SimSun"/>
              </a:rPr>
              <a:t>2018年度工作情况概述（概述性词条）</a:t>
            </a:r>
          </a:p>
          <a:p>
            <a:pPr marL="0" marR="0">
              <a:lnSpc>
                <a:spcPts val="1399"/>
              </a:lnSpc>
              <a:spcBef>
                <a:spcPts val="160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SimSun"/>
                <a:cs typeface="SimSun"/>
              </a:rPr>
              <a:t>2. 特色活动、典型事例（陈述性词条）</a:t>
            </a:r>
          </a:p>
          <a:p>
            <a:pPr marL="0" marR="0">
              <a:lnSpc>
                <a:spcPts val="1399"/>
              </a:lnSpc>
              <a:spcBef>
                <a:spcPts val="160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SimSun"/>
                <a:cs typeface="SimSun"/>
              </a:rPr>
              <a:t>二、词条撰稿要求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412240" y="6551532"/>
            <a:ext cx="5960168" cy="1206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99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SimSun"/>
                <a:cs typeface="SimSun"/>
              </a:rPr>
              <a:t>1. </a:t>
            </a:r>
            <a:r>
              <a:rPr sz="1400" spc="38">
                <a:solidFill>
                  <a:srgbClr val="000000"/>
                </a:solidFill>
                <a:latin typeface="SimSun"/>
                <a:cs typeface="SimSun"/>
              </a:rPr>
              <a:t>概述性词条</a:t>
            </a:r>
            <a:r>
              <a:rPr sz="1400">
                <a:solidFill>
                  <a:srgbClr val="000000"/>
                </a:solidFill>
                <a:latin typeface="SimSun"/>
                <a:cs typeface="SimSun"/>
              </a:rPr>
              <a:t>——</a:t>
            </a:r>
            <a:r>
              <a:rPr sz="1400" spc="38">
                <a:solidFill>
                  <a:srgbClr val="000000"/>
                </a:solidFill>
                <a:latin typeface="SimSun"/>
                <a:cs typeface="SimSun"/>
              </a:rPr>
              <a:t>各分支机构、各地公共图书馆、高校图书馆、</a:t>
            </a:r>
          </a:p>
          <a:p>
            <a:pPr marL="0" marR="0">
              <a:lnSpc>
                <a:spcPts val="1399"/>
              </a:lnSpc>
              <a:spcBef>
                <a:spcPts val="160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SimSun"/>
                <a:cs typeface="SimSun"/>
              </a:rPr>
              <a:t>图书馆学会年度工作情况概述。</a:t>
            </a:r>
          </a:p>
          <a:p>
            <a:pPr marL="0" marR="0">
              <a:lnSpc>
                <a:spcPts val="1399"/>
              </a:lnSpc>
              <a:spcBef>
                <a:spcPts val="1600"/>
              </a:spcBef>
              <a:spcAft>
                <a:spcPct val="0"/>
              </a:spcAft>
            </a:pPr>
            <a:r>
              <a:rPr sz="1400" spc="350">
                <a:solidFill>
                  <a:srgbClr val="000000"/>
                </a:solidFill>
                <a:latin typeface="SimSun"/>
                <a:cs typeface="SimSun"/>
              </a:rPr>
              <a:t>Ø</a:t>
            </a:r>
            <a:r>
              <a:rPr sz="1400">
                <a:solidFill>
                  <a:srgbClr val="000000"/>
                </a:solidFill>
                <a:latin typeface="SimSun"/>
                <a:cs typeface="SimSun"/>
              </a:rPr>
              <a:t>内容：基本数据、重点工作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412240" y="7694532"/>
            <a:ext cx="2402522" cy="444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99"/>
              </a:lnSpc>
              <a:spcBef>
                <a:spcPct val="0"/>
              </a:spcBef>
              <a:spcAft>
                <a:spcPct val="0"/>
              </a:spcAft>
            </a:pPr>
            <a:r>
              <a:rPr sz="1400" spc="350">
                <a:solidFill>
                  <a:srgbClr val="000000"/>
                </a:solidFill>
                <a:latin typeface="SimSun"/>
                <a:cs typeface="SimSun"/>
              </a:rPr>
              <a:t>Ø</a:t>
            </a:r>
            <a:r>
              <a:rPr sz="1400">
                <a:solidFill>
                  <a:srgbClr val="000000"/>
                </a:solidFill>
                <a:latin typeface="SimSun"/>
                <a:cs typeface="SimSun"/>
              </a:rPr>
              <a:t>文字：简明概括，少铺陈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412240" y="8075532"/>
            <a:ext cx="1955800" cy="444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99"/>
              </a:lnSpc>
              <a:spcBef>
                <a:spcPct val="0"/>
              </a:spcBef>
              <a:spcAft>
                <a:spcPct val="0"/>
              </a:spcAft>
            </a:pPr>
            <a:r>
              <a:rPr sz="1400" spc="350">
                <a:solidFill>
                  <a:srgbClr val="000000"/>
                </a:solidFill>
                <a:latin typeface="SimSun"/>
                <a:cs typeface="SimSun"/>
              </a:rPr>
              <a:t>Ø</a:t>
            </a:r>
            <a:r>
              <a:rPr sz="1400">
                <a:solidFill>
                  <a:srgbClr val="000000"/>
                </a:solidFill>
                <a:latin typeface="SimSun"/>
                <a:cs typeface="SimSun"/>
              </a:rPr>
              <a:t>篇幅：500—1000字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412240" y="8456533"/>
            <a:ext cx="1422400" cy="444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99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SimSun"/>
                <a:cs typeface="SimSun"/>
              </a:rPr>
              <a:t>2. 陈述性词条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1412240" y="8837533"/>
            <a:ext cx="5674042" cy="825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99"/>
              </a:lnSpc>
              <a:spcBef>
                <a:spcPct val="0"/>
              </a:spcBef>
              <a:spcAft>
                <a:spcPct val="0"/>
              </a:spcAft>
            </a:pPr>
            <a:r>
              <a:rPr sz="1400" spc="350">
                <a:solidFill>
                  <a:srgbClr val="000000"/>
                </a:solidFill>
                <a:latin typeface="SimSun"/>
                <a:cs typeface="SimSun"/>
              </a:rPr>
              <a:t>Ø</a:t>
            </a:r>
            <a:r>
              <a:rPr sz="1400">
                <a:solidFill>
                  <a:srgbClr val="000000"/>
                </a:solidFill>
                <a:latin typeface="SimSun"/>
                <a:cs typeface="SimSun"/>
              </a:rPr>
              <a:t>内容：本领域、地区图书馆、学（协）会组织重点工作、特色</a:t>
            </a:r>
          </a:p>
          <a:p>
            <a:pPr marL="0" marR="0">
              <a:lnSpc>
                <a:spcPts val="1399"/>
              </a:lnSpc>
              <a:spcBef>
                <a:spcPts val="160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SimSun"/>
                <a:cs typeface="SimSun"/>
              </a:rPr>
              <a:t>活动、典型事例等</a:t>
            </a:r>
          </a:p>
        </p:txBody>
      </p:sp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object 2"/>
          <p:cNvSpPr txBox="1"/>
          <p:nvPr/>
        </p:nvSpPr>
        <p:spPr>
          <a:xfrm>
            <a:off x="1412240" y="1054972"/>
            <a:ext cx="5060632" cy="444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99"/>
              </a:lnSpc>
              <a:spcBef>
                <a:spcPct val="0"/>
              </a:spcBef>
              <a:spcAft>
                <a:spcPct val="0"/>
              </a:spcAft>
            </a:pPr>
            <a:r>
              <a:rPr sz="1400" spc="350">
                <a:solidFill>
                  <a:srgbClr val="000000"/>
                </a:solidFill>
                <a:latin typeface="SimSun"/>
                <a:cs typeface="SimSun"/>
              </a:rPr>
              <a:t>Ø</a:t>
            </a:r>
            <a:r>
              <a:rPr sz="1400">
                <a:solidFill>
                  <a:srgbClr val="000000"/>
                </a:solidFill>
                <a:latin typeface="SimSun"/>
                <a:cs typeface="SimSun"/>
              </a:rPr>
              <a:t>要素：时间、地点、事项、规模，重要人物及完整称谓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12240" y="1435972"/>
            <a:ext cx="1866900" cy="444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99"/>
              </a:lnSpc>
              <a:spcBef>
                <a:spcPct val="0"/>
              </a:spcBef>
              <a:spcAft>
                <a:spcPct val="0"/>
              </a:spcAft>
            </a:pPr>
            <a:r>
              <a:rPr sz="1400" spc="350">
                <a:solidFill>
                  <a:srgbClr val="000000"/>
                </a:solidFill>
                <a:latin typeface="SimSun"/>
                <a:cs typeface="SimSun"/>
              </a:rPr>
              <a:t>Ø</a:t>
            </a:r>
            <a:r>
              <a:rPr sz="1400">
                <a:solidFill>
                  <a:srgbClr val="000000"/>
                </a:solidFill>
                <a:latin typeface="SimSun"/>
                <a:cs typeface="SimSun"/>
              </a:rPr>
              <a:t>篇幅：200—400字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412240" y="1816972"/>
            <a:ext cx="1244600" cy="444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99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SimSun"/>
                <a:cs typeface="SimSun"/>
              </a:rPr>
              <a:t>3. 文字著录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412240" y="2197972"/>
            <a:ext cx="3220402" cy="444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99"/>
              </a:lnSpc>
              <a:spcBef>
                <a:spcPct val="0"/>
              </a:spcBef>
              <a:spcAft>
                <a:spcPct val="0"/>
              </a:spcAft>
            </a:pPr>
            <a:r>
              <a:rPr sz="1400" spc="350">
                <a:solidFill>
                  <a:srgbClr val="000000"/>
                </a:solidFill>
                <a:latin typeface="SimSun"/>
                <a:cs typeface="SimSun"/>
              </a:rPr>
              <a:t>Ø</a:t>
            </a:r>
            <a:r>
              <a:rPr sz="1400">
                <a:solidFill>
                  <a:srgbClr val="000000"/>
                </a:solidFill>
                <a:latin typeface="SimSun"/>
                <a:cs typeface="SimSun"/>
              </a:rPr>
              <a:t>词条符号——一律使用“【】”；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412240" y="2578972"/>
            <a:ext cx="2000250" cy="444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99"/>
              </a:lnSpc>
              <a:spcBef>
                <a:spcPct val="0"/>
              </a:spcBef>
              <a:spcAft>
                <a:spcPct val="0"/>
              </a:spcAft>
            </a:pPr>
            <a:r>
              <a:rPr sz="1400" spc="350">
                <a:solidFill>
                  <a:srgbClr val="000000"/>
                </a:solidFill>
                <a:latin typeface="SimSun"/>
                <a:cs typeface="SimSun"/>
              </a:rPr>
              <a:t>Ø</a:t>
            </a:r>
            <a:r>
              <a:rPr sz="1400">
                <a:solidFill>
                  <a:srgbClr val="000000"/>
                </a:solidFill>
                <a:latin typeface="SimSun"/>
                <a:cs typeface="SimSun"/>
              </a:rPr>
              <a:t>文字——宋体五号；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412240" y="2959972"/>
            <a:ext cx="5674042" cy="444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99"/>
              </a:lnSpc>
              <a:spcBef>
                <a:spcPct val="0"/>
              </a:spcBef>
              <a:spcAft>
                <a:spcPct val="0"/>
              </a:spcAft>
            </a:pPr>
            <a:r>
              <a:rPr sz="1400" spc="350">
                <a:solidFill>
                  <a:srgbClr val="000000"/>
                </a:solidFill>
                <a:latin typeface="SimSun"/>
                <a:cs typeface="SimSun"/>
              </a:rPr>
              <a:t>Ø</a:t>
            </a:r>
            <a:r>
              <a:rPr sz="1400">
                <a:solidFill>
                  <a:srgbClr val="000000"/>
                </a:solidFill>
                <a:latin typeface="SimSun"/>
                <a:cs typeface="SimSun"/>
              </a:rPr>
              <a:t>撰稿人——词条末尾括注撰稿单位或撰稿人，如“（北京市图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412240" y="3340972"/>
            <a:ext cx="2862580" cy="444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99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SimSun"/>
                <a:cs typeface="SimSun"/>
              </a:rPr>
              <a:t>书馆协会）”、“（刘利）”；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412240" y="3721972"/>
            <a:ext cx="4038282" cy="444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99"/>
              </a:lnSpc>
              <a:spcBef>
                <a:spcPct val="0"/>
              </a:spcBef>
              <a:spcAft>
                <a:spcPct val="0"/>
              </a:spcAft>
            </a:pPr>
            <a:r>
              <a:rPr sz="1400" spc="350">
                <a:solidFill>
                  <a:srgbClr val="000000"/>
                </a:solidFill>
                <a:latin typeface="SimSun"/>
                <a:cs typeface="SimSun"/>
              </a:rPr>
              <a:t>Ø</a:t>
            </a:r>
            <a:r>
              <a:rPr sz="1400">
                <a:solidFill>
                  <a:srgbClr val="000000"/>
                </a:solidFill>
                <a:latin typeface="SimSun"/>
                <a:cs typeface="SimSun"/>
              </a:rPr>
              <a:t>人名、地名、单位名首次出现时应用全称；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412240" y="4102972"/>
            <a:ext cx="5674042" cy="444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99"/>
              </a:lnSpc>
              <a:spcBef>
                <a:spcPct val="0"/>
              </a:spcBef>
              <a:spcAft>
                <a:spcPct val="0"/>
              </a:spcAft>
            </a:pPr>
            <a:r>
              <a:rPr sz="1400" spc="350">
                <a:solidFill>
                  <a:srgbClr val="000000"/>
                </a:solidFill>
                <a:latin typeface="SimSun"/>
                <a:cs typeface="SimSun"/>
              </a:rPr>
              <a:t>Ø</a:t>
            </a:r>
            <a:r>
              <a:rPr sz="1400">
                <a:solidFill>
                  <a:srgbClr val="000000"/>
                </a:solidFill>
                <a:latin typeface="SimSun"/>
                <a:cs typeface="SimSun"/>
              </a:rPr>
              <a:t>文稿用记述体。用事实说话，忌用宣传性、颂扬性、论断性语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412240" y="4483973"/>
            <a:ext cx="2862580" cy="444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99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SimSun"/>
                <a:cs typeface="SimSun"/>
              </a:rPr>
              <a:t>句，用统计表格取代罗列数字。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1413510" y="4864973"/>
            <a:ext cx="4089400" cy="444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99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SimSun"/>
                <a:cs typeface="SimSun"/>
              </a:rPr>
              <a:t>三、“图书馆活动图片专辑”供稿体例及要求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1412240" y="5245973"/>
            <a:ext cx="1244600" cy="444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99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SimSun"/>
                <a:cs typeface="SimSun"/>
              </a:rPr>
              <a:t>1. 图片内容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1412240" y="5626973"/>
            <a:ext cx="1111250" cy="444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99"/>
              </a:lnSpc>
              <a:spcBef>
                <a:spcPct val="0"/>
              </a:spcBef>
              <a:spcAft>
                <a:spcPct val="0"/>
              </a:spcAft>
            </a:pPr>
            <a:r>
              <a:rPr sz="1400" spc="350">
                <a:solidFill>
                  <a:srgbClr val="000000"/>
                </a:solidFill>
                <a:latin typeface="SimSun"/>
                <a:cs typeface="SimSun"/>
              </a:rPr>
              <a:t>Ø</a:t>
            </a:r>
            <a:r>
              <a:rPr sz="1400">
                <a:solidFill>
                  <a:srgbClr val="000000"/>
                </a:solidFill>
                <a:latin typeface="SimSun"/>
                <a:cs typeface="SimSun"/>
              </a:rPr>
              <a:t>新建馆舍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1412240" y="6007973"/>
            <a:ext cx="1111250" cy="444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99"/>
              </a:lnSpc>
              <a:spcBef>
                <a:spcPct val="0"/>
              </a:spcBef>
              <a:spcAft>
                <a:spcPct val="0"/>
              </a:spcAft>
            </a:pPr>
            <a:r>
              <a:rPr sz="1400" spc="350">
                <a:solidFill>
                  <a:srgbClr val="000000"/>
                </a:solidFill>
                <a:latin typeface="SimSun"/>
                <a:cs typeface="SimSun"/>
              </a:rPr>
              <a:t>Ø</a:t>
            </a:r>
            <a:r>
              <a:rPr sz="1400">
                <a:solidFill>
                  <a:srgbClr val="000000"/>
                </a:solidFill>
                <a:latin typeface="SimSun"/>
                <a:cs typeface="SimSun"/>
              </a:rPr>
              <a:t>全民阅读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1412240" y="6388973"/>
            <a:ext cx="755650" cy="444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99"/>
              </a:lnSpc>
              <a:spcBef>
                <a:spcPct val="0"/>
              </a:spcBef>
              <a:spcAft>
                <a:spcPct val="0"/>
              </a:spcAft>
            </a:pPr>
            <a:r>
              <a:rPr sz="1400" spc="350">
                <a:solidFill>
                  <a:srgbClr val="000000"/>
                </a:solidFill>
                <a:latin typeface="SimSun"/>
                <a:cs typeface="SimSun"/>
              </a:rPr>
              <a:t>Ø</a:t>
            </a:r>
            <a:r>
              <a:rPr sz="1400">
                <a:solidFill>
                  <a:srgbClr val="000000"/>
                </a:solidFill>
                <a:latin typeface="SimSun"/>
                <a:cs typeface="SimSun"/>
              </a:rPr>
              <a:t>其他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1412240" y="6769973"/>
            <a:ext cx="1244600" cy="444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99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SimSun"/>
                <a:cs typeface="SimSun"/>
              </a:rPr>
              <a:t>2. 图片质量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1412240" y="7150973"/>
            <a:ext cx="3731577" cy="444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99"/>
              </a:lnSpc>
              <a:spcBef>
                <a:spcPct val="0"/>
              </a:spcBef>
              <a:spcAft>
                <a:spcPct val="0"/>
              </a:spcAft>
            </a:pPr>
            <a:r>
              <a:rPr sz="1400" spc="350">
                <a:solidFill>
                  <a:srgbClr val="000000"/>
                </a:solidFill>
                <a:latin typeface="SimSun"/>
                <a:cs typeface="SimSun"/>
              </a:rPr>
              <a:t>Ø</a:t>
            </a:r>
            <a:r>
              <a:rPr sz="1400">
                <a:solidFill>
                  <a:srgbClr val="000000"/>
                </a:solidFill>
                <a:latin typeface="SimSun"/>
                <a:cs typeface="SimSun"/>
              </a:rPr>
              <a:t>一定清晰度——不小于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SimSun"/>
                <a:cs typeface="SimSun"/>
              </a:rPr>
              <a:t>500K，JPEG格式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1412240" y="7531973"/>
            <a:ext cx="1289050" cy="444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99"/>
              </a:lnSpc>
              <a:spcBef>
                <a:spcPct val="0"/>
              </a:spcBef>
              <a:spcAft>
                <a:spcPct val="0"/>
              </a:spcAft>
            </a:pPr>
            <a:r>
              <a:rPr sz="1400" spc="350">
                <a:solidFill>
                  <a:srgbClr val="000000"/>
                </a:solidFill>
                <a:latin typeface="SimSun"/>
                <a:cs typeface="SimSun"/>
              </a:rPr>
              <a:t>Ø</a:t>
            </a:r>
            <a:r>
              <a:rPr sz="1400">
                <a:solidFill>
                  <a:srgbClr val="000000"/>
                </a:solidFill>
                <a:latin typeface="SimSun"/>
                <a:cs typeface="SimSun"/>
              </a:rPr>
              <a:t>具有观赏性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1412240" y="7912973"/>
            <a:ext cx="1289050" cy="444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99"/>
              </a:lnSpc>
              <a:spcBef>
                <a:spcPct val="0"/>
              </a:spcBef>
              <a:spcAft>
                <a:spcPct val="0"/>
              </a:spcAft>
            </a:pPr>
            <a:r>
              <a:rPr sz="1400" spc="350">
                <a:solidFill>
                  <a:srgbClr val="000000"/>
                </a:solidFill>
                <a:latin typeface="SimSun"/>
                <a:cs typeface="SimSun"/>
              </a:rPr>
              <a:t>Ø</a:t>
            </a:r>
            <a:r>
              <a:rPr sz="1400">
                <a:solidFill>
                  <a:srgbClr val="000000"/>
                </a:solidFill>
                <a:latin typeface="SimSun"/>
                <a:cs typeface="SimSun"/>
              </a:rPr>
              <a:t>较高信息量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1412240" y="8293973"/>
            <a:ext cx="1600200" cy="444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99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SimSun"/>
                <a:cs typeface="SimSun"/>
              </a:rPr>
              <a:t>3. 图片文字著录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1412240" y="8674973"/>
            <a:ext cx="755650" cy="444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99"/>
              </a:lnSpc>
              <a:spcBef>
                <a:spcPct val="0"/>
              </a:spcBef>
              <a:spcAft>
                <a:spcPct val="0"/>
              </a:spcAft>
            </a:pPr>
            <a:r>
              <a:rPr sz="1400" spc="350">
                <a:solidFill>
                  <a:srgbClr val="000000"/>
                </a:solidFill>
                <a:latin typeface="SimSun"/>
                <a:cs typeface="SimSun"/>
              </a:rPr>
              <a:t>Ø</a:t>
            </a:r>
            <a:r>
              <a:rPr sz="1400">
                <a:solidFill>
                  <a:srgbClr val="000000"/>
                </a:solidFill>
                <a:latin typeface="SimSun"/>
                <a:cs typeface="SimSun"/>
              </a:rPr>
              <a:t>标题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1412240" y="9055973"/>
            <a:ext cx="4242752" cy="444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99"/>
              </a:lnSpc>
              <a:spcBef>
                <a:spcPct val="0"/>
              </a:spcBef>
              <a:spcAft>
                <a:spcPct val="0"/>
              </a:spcAft>
            </a:pPr>
            <a:r>
              <a:rPr sz="1400" spc="350">
                <a:solidFill>
                  <a:srgbClr val="000000"/>
                </a:solidFill>
                <a:latin typeface="SimSun"/>
                <a:cs typeface="SimSun"/>
              </a:rPr>
              <a:t>Ø</a:t>
            </a:r>
            <a:r>
              <a:rPr sz="1400">
                <a:solidFill>
                  <a:srgbClr val="000000"/>
                </a:solidFill>
                <a:latin typeface="SimSun"/>
                <a:cs typeface="SimSun"/>
              </a:rPr>
              <a:t>说明：注明时间、场所、事由、人物、规模等</a:t>
            </a:r>
          </a:p>
        </p:txBody>
      </p:sp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object 1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143000" y="1054972"/>
            <a:ext cx="6134099" cy="1587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4800" marR="0">
              <a:lnSpc>
                <a:spcPts val="1399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SimSun"/>
                <a:cs typeface="SimSun"/>
              </a:rPr>
              <a:t>条目题目可由撰稿人斟酌确定。撰稿人可参阅已经出版的《中国</a:t>
            </a:r>
          </a:p>
          <a:p>
            <a:pPr marL="0" marR="0">
              <a:lnSpc>
                <a:spcPts val="1399"/>
              </a:lnSpc>
              <a:spcBef>
                <a:spcPts val="160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SimSun"/>
                <a:cs typeface="SimSun"/>
              </a:rPr>
              <a:t>图书馆年鉴》的相关条目。各撰稿人须按撰稿要求在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SimSun"/>
                <a:cs typeface="SimSun"/>
              </a:rPr>
              <a:t>2019年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spc="350">
                <a:solidFill>
                  <a:srgbClr val="000000"/>
                </a:solidFill>
                <a:latin typeface="SimSun"/>
                <a:cs typeface="SimSun"/>
              </a:rPr>
              <a:t>6</a:t>
            </a:r>
            <a:r>
              <a:rPr sz="1400">
                <a:solidFill>
                  <a:srgbClr val="000000"/>
                </a:solidFill>
                <a:latin typeface="SimSun"/>
                <a:cs typeface="SimSun"/>
              </a:rPr>
              <a:t>月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SimSun"/>
                <a:cs typeface="SimSun"/>
              </a:rPr>
              <a:t>3</a:t>
            </a:r>
          </a:p>
          <a:p>
            <a:pPr marL="0" marR="0">
              <a:lnSpc>
                <a:spcPts val="1399"/>
              </a:lnSpc>
              <a:spcBef>
                <a:spcPts val="1600"/>
              </a:spcBef>
              <a:spcAft>
                <a:spcPct val="0"/>
              </a:spcAft>
            </a:pPr>
            <a:r>
              <a:rPr sz="1400" spc="-16">
                <a:solidFill>
                  <a:srgbClr val="000000"/>
                </a:solidFill>
                <a:latin typeface="SimSun"/>
                <a:cs typeface="SimSun"/>
              </a:rPr>
              <a:t>日前完成相关词条初稿，交湖南省图书馆学会办公室统一报送《中国</a:t>
            </a:r>
          </a:p>
          <a:p>
            <a:pPr marL="0" marR="0">
              <a:lnSpc>
                <a:spcPts val="1399"/>
              </a:lnSpc>
              <a:spcBef>
                <a:spcPts val="160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SimSun"/>
                <a:cs typeface="SimSun"/>
              </a:rPr>
              <a:t>图书馆年鉴》编辑部。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450975" y="2756772"/>
            <a:ext cx="2453640" cy="1562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99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SimSun"/>
                <a:cs typeface="SimSun"/>
              </a:rPr>
              <a:t>联系人：</a:t>
            </a:r>
            <a:r>
              <a:rPr sz="1400" spc="3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SimSun"/>
                <a:cs typeface="SimSun"/>
              </a:rPr>
              <a:t>王昕晗</a:t>
            </a:r>
            <a:r>
              <a:rPr sz="1400" spc="3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SimSun"/>
                <a:cs typeface="SimSun"/>
              </a:rPr>
              <a:t>段蓓虹</a:t>
            </a:r>
          </a:p>
          <a:p>
            <a:pPr marL="0" marR="0">
              <a:lnSpc>
                <a:spcPts val="1399"/>
              </a:lnSpc>
              <a:spcBef>
                <a:spcPts val="300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SimSun"/>
                <a:cs typeface="SimSun"/>
              </a:rPr>
              <a:t>电话：0731-84174011/4158</a:t>
            </a:r>
          </a:p>
          <a:p>
            <a:pPr marL="0" marR="0">
              <a:lnSpc>
                <a:spcPts val="1399"/>
              </a:lnSpc>
              <a:spcBef>
                <a:spcPts val="300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SimSun"/>
                <a:cs typeface="SimSun"/>
              </a:rPr>
              <a:t>邮箱：</a:t>
            </a:r>
            <a:r>
              <a:rPr sz="1400" spc="3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u="sng">
                <a:solidFill>
                  <a:srgbClr val="0000FF"/>
                </a:solidFill>
                <a:latin typeface="SimSun"/>
                <a:cs typeface="SimSun"/>
                <a:hlinkClick r:id="rId3"/>
              </a:rPr>
              <a:t>hnstsgxh@163.com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475480" y="5428852"/>
            <a:ext cx="1689100" cy="444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99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SimSun"/>
                <a:cs typeface="SimSun"/>
              </a:rPr>
              <a:t>湖南省图书馆学会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475480" y="5835252"/>
            <a:ext cx="1644650" cy="444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99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SimSun"/>
                <a:cs typeface="SimSun"/>
              </a:rPr>
              <a:t>2019年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spc="350">
                <a:solidFill>
                  <a:srgbClr val="000000"/>
                </a:solidFill>
                <a:latin typeface="SimSun"/>
                <a:cs typeface="SimSun"/>
              </a:rPr>
              <a:t>3</a:t>
            </a:r>
            <a:r>
              <a:rPr sz="1400">
                <a:solidFill>
                  <a:srgbClr val="000000"/>
                </a:solidFill>
                <a:latin typeface="SimSun"/>
                <a:cs typeface="SimSun"/>
              </a:rPr>
              <a:t>月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SimSun"/>
                <a:cs typeface="SimSun"/>
              </a:rPr>
              <a:t>21日</a:t>
            </a:r>
          </a:p>
        </p:txBody>
      </p: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2.0.50727.8800"/>
  <p:tag name="AS_OS" val="Microsoft Windows NT 6.1.7601 Service Pack 1"/>
  <p:tag name="AS_RELEASE_DATE" val="2018.04.09"/>
  <p:tag name="AS_TITLE" val="Aspose.Slides for .NET 2.0"/>
  <p:tag name="AS_VERSION" val="18.4"/>
</p:tagLst>
</file>

<file path=ppt/theme/theme1.xml><?xml version="1.0" encoding="utf-8"?>
<a:theme xmlns:r="http://schemas.openxmlformats.org/officeDocument/2006/relationships"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3.xml><?xml version="1.0" encoding="utf-8"?>
<a:theme xmlns:r="http://schemas.openxmlformats.org/officeDocument/2006/relationships"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51</Paragraphs>
  <Slides>3</Slides>
  <Notes>0</Notes>
  <TotalTime>0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Theme Office</vt:lpstr>
      <vt:lpstr>Slide 1</vt:lpstr>
      <vt:lpstr>Slide 2</vt:lpstr>
      <vt:lpstr>Slide 3</vt:lpstr>
    </vt:vector>
  </TitlesOfParts>
  <LinksUpToDate>0</LinksUpToDate>
  <SharedDoc>0</SharedDoc>
  <HyperlinksChanged>0</HyperlinksChanged>
  <Application>Aspose.Slides for .NET</Application>
  <AppVersion>18.0400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Presentation PowerPoint</dc:title>
  <dc:creator>Administrator</dc:creator>
  <cp:lastModifiedBy>Administrator</cp:lastModifiedBy>
  <cp:revision>1</cp:revision>
  <dcterms:modified xsi:type="dcterms:W3CDTF">2019-03-28T03:01:08Z</dcterms:modified>
</cp:coreProperties>
</file>